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5" r:id="rId3"/>
    <p:sldId id="311" r:id="rId4"/>
    <p:sldId id="313" r:id="rId5"/>
    <p:sldId id="312" r:id="rId6"/>
    <p:sldId id="314" r:id="rId7"/>
    <p:sldId id="315" r:id="rId8"/>
    <p:sldId id="320" r:id="rId9"/>
    <p:sldId id="316" r:id="rId10"/>
    <p:sldId id="321" r:id="rId11"/>
    <p:sldId id="317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216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10/25/2017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valdosta.edu/polic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1676400"/>
            <a:ext cx="8229600" cy="2895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Blackadder ITC" panose="04020505051007020D02" pitchFamily="82" charset="0"/>
              </a:rPr>
              <a:t>Valdosta State   University Police Department </a:t>
            </a:r>
            <a:endParaRPr lang="en-US" b="1" i="1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Non-Emergency: (229)333-7816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Emergency: (229)259-5555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  <a:hlinkClick r:id="rId2"/>
              </a:rPr>
              <a:t>www.valdosta.edu/police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Location: Oak Street Parking deck level2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990600"/>
            <a:ext cx="4271649" cy="426719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533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IF YOU SEE SOMETHING…</a:t>
            </a:r>
            <a:r>
              <a:rPr lang="en-US" dirty="0" smtClean="0"/>
              <a:t>SAY SOMETHING!!!!*</a:t>
            </a:r>
            <a:endParaRPr lang="en-US" dirty="0"/>
          </a:p>
        </p:txBody>
      </p:sp>
      <p:pic>
        <p:nvPicPr>
          <p:cNvPr id="3" name="Picture 2" descr="VSUPDShield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895600"/>
            <a:ext cx="4648200" cy="348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092825"/>
            <a:ext cx="4592937" cy="33083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Are VSU PD “real” officers?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95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Yes, all officers are certified in accordance with the Georgia Peace Officers Standards and Training Council.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 </a:t>
            </a:r>
            <a:r>
              <a:rPr lang="en-US" dirty="0" smtClean="0"/>
              <a:t>VSU PD follows Federal, State and Local Laws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Areas of Operation: Dispatch, Investigations, Patrol, </a:t>
            </a:r>
            <a:r>
              <a:rPr lang="en-US" smtClean="0"/>
              <a:t>Records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The Patrol Division is responsible for patrolling the campus and responding to request for service </a:t>
            </a:r>
            <a:r>
              <a:rPr lang="en-US" sz="3200" b="1" i="1" u="sng" dirty="0" smtClean="0">
                <a:solidFill>
                  <a:srgbClr val="FFFF00"/>
                </a:solidFill>
              </a:rPr>
              <a:t>24 HOURS a day, 365 DAYS  YEAR!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400731"/>
            <a:ext cx="213360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Escort Services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If you are concerned for your safety while going from point A to point B on campus, call the VSU PD and we will walk with you.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Our service is </a:t>
            </a:r>
            <a:r>
              <a:rPr lang="en-US" dirty="0" smtClean="0">
                <a:solidFill>
                  <a:srgbClr val="FFFF00"/>
                </a:solidFill>
              </a:rPr>
              <a:t>24 hours a day </a:t>
            </a:r>
            <a:r>
              <a:rPr lang="en-US" dirty="0" smtClean="0"/>
              <a:t>seven days a week rain or shine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48" y="1968760"/>
            <a:ext cx="4419600" cy="3276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B.A.T (Bicycle Theft Program)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Bring your bicycle to the </a:t>
            </a:r>
            <a:r>
              <a:rPr lang="en-US" dirty="0" smtClean="0">
                <a:solidFill>
                  <a:srgbClr val="FFFF00"/>
                </a:solidFill>
              </a:rPr>
              <a:t>VSU PD </a:t>
            </a:r>
            <a:r>
              <a:rPr lang="en-US" dirty="0" smtClean="0"/>
              <a:t>or we will meet you and fill out the B.A.T. form which will have your bicycle’s information and your contact information.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A sticker is then given to you to place on your bicycle and after 10:30 pm we stop anyone on campus with that sticker to make sure the bicycle is yours.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We also keep your bicycle information in our records in case your bicycle is stolen, we will  have the information we need for the report.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Please buy the </a:t>
            </a:r>
            <a:r>
              <a:rPr lang="en-US" dirty="0" smtClean="0">
                <a:solidFill>
                  <a:srgbClr val="FFFF00"/>
                </a:solidFill>
              </a:rPr>
              <a:t>U-Bolt </a:t>
            </a:r>
            <a:r>
              <a:rPr lang="en-US" dirty="0" smtClean="0"/>
              <a:t>lock to secure your bicycle on a bike rack.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38100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685800"/>
            <a:ext cx="871538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143000"/>
            <a:ext cx="8692399" cy="9906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Lost &amp; Found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2438400"/>
            <a:ext cx="8687333" cy="358140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If you lose something and you have looked every where for it….Call the </a:t>
            </a:r>
            <a:r>
              <a:rPr lang="en-US" dirty="0" err="1" smtClean="0">
                <a:solidFill>
                  <a:srgbClr val="FFFF00"/>
                </a:solidFill>
              </a:rPr>
              <a:t>vsu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pd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someone might have turned it in to us.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124200"/>
            <a:ext cx="3823252" cy="3297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Crime Prevention Tips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If you </a:t>
            </a:r>
            <a:r>
              <a:rPr lang="en-US" dirty="0" smtClean="0">
                <a:solidFill>
                  <a:srgbClr val="FFFF00"/>
                </a:solidFill>
              </a:rPr>
              <a:t>leave your dorm </a:t>
            </a:r>
            <a:r>
              <a:rPr lang="en-US" dirty="0" smtClean="0">
                <a:solidFill>
                  <a:schemeClr val="tx1"/>
                </a:solidFill>
              </a:rPr>
              <a:t>room even to use restroom </a:t>
            </a:r>
            <a:r>
              <a:rPr lang="en-US" dirty="0" smtClean="0">
                <a:solidFill>
                  <a:srgbClr val="FFFF00"/>
                </a:solidFill>
              </a:rPr>
              <a:t>lock your door</a:t>
            </a:r>
            <a:r>
              <a:rPr lang="en-US" dirty="0" smtClean="0">
                <a:solidFill>
                  <a:schemeClr val="tx1"/>
                </a:solidFill>
              </a:rPr>
              <a:t>…..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If your in the library and you leave to get another book or for anything take </a:t>
            </a:r>
            <a:r>
              <a:rPr lang="en-US" dirty="0" smtClean="0">
                <a:solidFill>
                  <a:srgbClr val="FFFF00"/>
                </a:solidFill>
              </a:rPr>
              <a:t>ALL YOUR PROPERTY</a:t>
            </a:r>
            <a:r>
              <a:rPr lang="en-US" dirty="0" smtClean="0"/>
              <a:t> with you.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Lock your bicycle up </a:t>
            </a:r>
            <a:r>
              <a:rPr lang="en-US" dirty="0" smtClean="0">
                <a:solidFill>
                  <a:srgbClr val="FFFF00"/>
                </a:solidFill>
              </a:rPr>
              <a:t>at all times </a:t>
            </a:r>
            <a:r>
              <a:rPr lang="en-US" dirty="0" smtClean="0"/>
              <a:t>even if your running inside to turn a paper in.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Please write down all </a:t>
            </a:r>
            <a:r>
              <a:rPr lang="en-US" dirty="0" smtClean="0">
                <a:solidFill>
                  <a:srgbClr val="FFFF00"/>
                </a:solidFill>
              </a:rPr>
              <a:t>your serial numbers and IP/Mac address</a:t>
            </a:r>
            <a:r>
              <a:rPr lang="en-US" dirty="0" smtClean="0"/>
              <a:t> for your valuables.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9011"/>
            <a:ext cx="4416552" cy="76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When walking around campus </a:t>
            </a:r>
            <a:r>
              <a:rPr lang="en-US" dirty="0" smtClean="0">
                <a:solidFill>
                  <a:srgbClr val="FFC000"/>
                </a:solidFill>
              </a:rPr>
              <a:t>pay attention </a:t>
            </a:r>
            <a:r>
              <a:rPr lang="en-US" dirty="0" smtClean="0">
                <a:solidFill>
                  <a:schemeClr val="tx1"/>
                </a:solidFill>
              </a:rPr>
              <a:t>Put your cells phones down and take your ear phones out.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3276600"/>
            <a:ext cx="4416552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At night walk in pairs or groups if possible if not call </a:t>
            </a:r>
            <a:r>
              <a:rPr lang="en-US" dirty="0" smtClean="0">
                <a:solidFill>
                  <a:srgbClr val="FFFF00"/>
                </a:solidFill>
              </a:rPr>
              <a:t>VSU PD </a:t>
            </a:r>
            <a:r>
              <a:rPr lang="en-US" dirty="0" smtClean="0"/>
              <a:t>we will walk with you.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We do have cameras located around campus. If something occurs report it to </a:t>
            </a:r>
            <a:r>
              <a:rPr lang="en-US" dirty="0" smtClean="0">
                <a:solidFill>
                  <a:srgbClr val="FFFF00"/>
                </a:solidFill>
              </a:rPr>
              <a:t>VSU PD </a:t>
            </a:r>
            <a:r>
              <a:rPr lang="en-US" dirty="0" smtClean="0"/>
              <a:t>as soon as possible.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7" y="533402"/>
            <a:ext cx="3130169" cy="1295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61" y="685939"/>
            <a:ext cx="1485138" cy="11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Emergency Phones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emergency phones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8" b="18018"/>
          <a:stretch>
            <a:fillRect/>
          </a:stretch>
        </p:blipFill>
        <p:spPr>
          <a:xfrm>
            <a:off x="8075612" y="152400"/>
            <a:ext cx="3888403" cy="6400800"/>
          </a:xfrm>
        </p:spPr>
      </p:pic>
      <p:sp>
        <p:nvSpPr>
          <p:cNvPr id="10" name="Text Placeholder 2"/>
          <p:cNvSpPr>
            <a:spLocks noGrp="1"/>
          </p:cNvSpPr>
          <p:nvPr>
            <p:ph sz="half" idx="2"/>
          </p:nvPr>
        </p:nvSpPr>
        <p:spPr>
          <a:xfrm>
            <a:off x="3198812" y="2286000"/>
            <a:ext cx="45720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Emergency </a:t>
            </a:r>
            <a:r>
              <a:rPr lang="en-US" dirty="0"/>
              <a:t>Phones are located all around </a:t>
            </a:r>
            <a:r>
              <a:rPr lang="en-US" dirty="0" smtClean="0"/>
              <a:t>campus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Get </a:t>
            </a:r>
            <a:r>
              <a:rPr lang="en-US" dirty="0"/>
              <a:t>familiar with where they are </a:t>
            </a:r>
            <a:r>
              <a:rPr lang="en-US" dirty="0" smtClean="0"/>
              <a:t>located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/>
              <a:t> When you press the 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button</a:t>
            </a:r>
            <a:r>
              <a:rPr lang="en-US" dirty="0" smtClean="0">
                <a:solidFill>
                  <a:srgbClr val="CCFFCC"/>
                </a:solidFill>
              </a:rPr>
              <a:t>…..</a:t>
            </a:r>
            <a:r>
              <a:rPr lang="en-US" dirty="0" smtClean="0"/>
              <a:t>This </a:t>
            </a:r>
            <a:r>
              <a:rPr lang="en-US" dirty="0"/>
              <a:t>will allow you to speak with a </a:t>
            </a:r>
            <a:r>
              <a:rPr lang="en-US" dirty="0">
                <a:solidFill>
                  <a:srgbClr val="FFFF00"/>
                </a:solidFill>
              </a:rPr>
              <a:t>VSU Dispatcher </a:t>
            </a:r>
            <a:r>
              <a:rPr lang="en-US" dirty="0"/>
              <a:t>and a </a:t>
            </a:r>
            <a:r>
              <a:rPr lang="en-US" dirty="0">
                <a:solidFill>
                  <a:srgbClr val="FFFF00"/>
                </a:solidFill>
              </a:rPr>
              <a:t>VSU Police Officer </a:t>
            </a:r>
            <a:r>
              <a:rPr lang="en-US" dirty="0"/>
              <a:t>will respond IMMEDIATELY.</a:t>
            </a:r>
          </a:p>
          <a:p>
            <a:endParaRPr lang="en-US" dirty="0"/>
          </a:p>
        </p:txBody>
      </p:sp>
      <p:pic>
        <p:nvPicPr>
          <p:cNvPr id="11" name="Picture 10" descr="emergency phon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" y="1219200"/>
            <a:ext cx="23499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Blazer Guardian App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990600"/>
            <a:ext cx="3218793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2362200"/>
            <a:ext cx="540103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475412" y="2362200"/>
            <a:ext cx="441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First Offense</a:t>
            </a:r>
          </a:p>
          <a:p>
            <a:r>
              <a:rPr lang="en-US" dirty="0"/>
              <a:t>A fine of up to $300</a:t>
            </a:r>
          </a:p>
          <a:p>
            <a:r>
              <a:rPr lang="en-US" dirty="0"/>
              <a:t>Sentenced up to six months in jail</a:t>
            </a:r>
          </a:p>
          <a:p>
            <a:r>
              <a:rPr lang="en-US" dirty="0"/>
              <a:t>Driver’s license suspension for six months</a:t>
            </a:r>
          </a:p>
          <a:p>
            <a:r>
              <a:rPr lang="en-US" b="1" dirty="0">
                <a:solidFill>
                  <a:srgbClr val="FFFF00"/>
                </a:solidFill>
              </a:rPr>
              <a:t>Second or Subsequent Offense</a:t>
            </a:r>
          </a:p>
          <a:p>
            <a:r>
              <a:rPr lang="en-US" dirty="0"/>
              <a:t>A fine of up to $1,000</a:t>
            </a:r>
          </a:p>
          <a:p>
            <a:r>
              <a:rPr lang="en-US" dirty="0"/>
              <a:t>Sentenced up to one year in jail</a:t>
            </a:r>
          </a:p>
          <a:p>
            <a:r>
              <a:rPr lang="en-US" dirty="0"/>
              <a:t>Driver’s license suspension for one year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34077" y="2362200"/>
            <a:ext cx="441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Furnishing</a:t>
            </a:r>
            <a:r>
              <a:rPr lang="en-US" dirty="0"/>
              <a:t> to, purchase of, or possession by persons under 21 years of age of alcoholic beverages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use of false identification</a:t>
            </a:r>
            <a:r>
              <a:rPr lang="en-US" dirty="0"/>
              <a:t>; proper identification; 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dispensing</a:t>
            </a:r>
            <a:r>
              <a:rPr lang="en-US" b="1" dirty="0">
                <a:solidFill>
                  <a:srgbClr val="FFFF00"/>
                </a:solidFill>
              </a:rPr>
              <a:t>, serving, selling, or handling</a:t>
            </a:r>
            <a:r>
              <a:rPr lang="en-US" dirty="0"/>
              <a:t> by persons under 21 years of age in the course of employment; 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seller's </a:t>
            </a:r>
            <a:r>
              <a:rPr lang="en-US" b="1" dirty="0">
                <a:solidFill>
                  <a:srgbClr val="FFFF00"/>
                </a:solidFill>
              </a:rPr>
              <a:t>actions upon receiving </a:t>
            </a:r>
            <a:r>
              <a:rPr lang="en-US" dirty="0"/>
              <a:t>false identification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52400"/>
            <a:ext cx="3352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584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Blackadder ITC</vt:lpstr>
      <vt:lpstr>Corbel</vt:lpstr>
      <vt:lpstr>Digital Blue Tunnel 16x9</vt:lpstr>
      <vt:lpstr>Valdosta State   University Police Department </vt:lpstr>
      <vt:lpstr>Are VSU PD “real” officers? </vt:lpstr>
      <vt:lpstr>Escort Services </vt:lpstr>
      <vt:lpstr>B.A.T (Bicycle Theft Program)</vt:lpstr>
      <vt:lpstr>Lost &amp; Found</vt:lpstr>
      <vt:lpstr>Crime Prevention Tips</vt:lpstr>
      <vt:lpstr>                  Emergency Phones</vt:lpstr>
      <vt:lpstr>Blazer Guardian App </vt:lpstr>
      <vt:lpstr>PowerPoint Presentation</vt:lpstr>
      <vt:lpstr>* IF YOU SEE SOMETHING…SAY SOMETHING!!!!*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2015-06-13T10:54:48Z</dcterms:created>
  <dcterms:modified xsi:type="dcterms:W3CDTF">2017-10-25T20:50:34Z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